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58" r:id="rId4"/>
    <p:sldId id="273" r:id="rId5"/>
    <p:sldId id="260" r:id="rId6"/>
    <p:sldId id="276" r:id="rId7"/>
    <p:sldId id="261" r:id="rId8"/>
    <p:sldId id="262" r:id="rId9"/>
    <p:sldId id="275" r:id="rId10"/>
    <p:sldId id="263" r:id="rId11"/>
    <p:sldId id="264" r:id="rId12"/>
    <p:sldId id="274" r:id="rId13"/>
    <p:sldId id="272" r:id="rId14"/>
    <p:sldId id="277" r:id="rId15"/>
    <p:sldId id="265" r:id="rId16"/>
    <p:sldId id="266" r:id="rId17"/>
    <p:sldId id="267" r:id="rId18"/>
    <p:sldId id="268" r:id="rId19"/>
    <p:sldId id="270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761" autoAdjust="0"/>
  </p:normalViewPr>
  <p:slideViewPr>
    <p:cSldViewPr>
      <p:cViewPr>
        <p:scale>
          <a:sx n="66" d="100"/>
          <a:sy n="66" d="100"/>
        </p:scale>
        <p:origin x="-128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CD6DD5C-7C41-422E-8D19-C891840C4825}" type="datetimeFigureOut">
              <a:rPr lang="en-GB"/>
              <a:pPr>
                <a:defRPr/>
              </a:pPr>
              <a:t>01/10/2012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EF3232-4A94-4CC9-B6C1-215C602DD1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016AED-5FC3-4C46-8D43-60B823239D86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42A57D-AE8C-42D8-A1EC-AA3B46975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8DEE9D-4E9C-4D71-8EE4-6E9427773B0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7D0012-A91E-4A28-A6C9-85C08E2BBC3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3F700E-CF29-44EB-B71E-34FD1F4C5A89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B3EB0-F5D4-45D1-9A71-85540504B58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6967EE-2265-4431-A32D-B049E2F7D751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59C391-95FF-4B5C-8FE2-716B69B97A62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B92CF6-6F3B-4A24-BF39-B54B22CCB69E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9B97B8-F38C-40BC-A7A6-8CB3320499D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1.– working in partnership with Community Matters, NAVCA, NCVYS, Race Equality Foundation, Social Enterprise Coalition, and Oxford Brookes University;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2. with the National Youth Agency, Social Enterprise Coalition, and the Young Foundation;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4– working in partnership with Children England, Contact A Family, Daycare Trust, The Fatherhood Institute, and Social Investment Business;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5– working in partnership with Family and Parenting Institute, Children England, and Action for Prisoners' Families.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EF72C8-7BED-4034-B916-8788695E5A8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FF2E58-008C-46FD-B327-6F130F188DE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61DF7A-FFB3-47C7-86FD-A04712431F7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CB7A63-82DD-4F24-B0E9-479FC31BE45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D16DFC-4D44-493E-887F-3FA6D229B0F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BE4050-C69E-41F6-9D33-FC11CFFB999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33E0F7-CFCF-47F7-A19E-66D747DFCF8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A289B-09BC-46C0-B354-C10DF5515C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CE4F7-4BFB-47EB-BFDE-B445EC1927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3E71E-EB5D-4CAD-AAE5-27618BF027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D23F4-A2BB-4319-B294-907F701AE2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802C9-1E6D-4924-A977-83CF7796B8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3275D-01E9-415E-9AA7-C84C92874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F329C-DA5C-4322-BB91-A8308A7170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37017-18D7-47E3-BE1B-54B619F718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946ED-67E4-4F3A-AD2B-F282BF8438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EDA75-16F3-40CD-A2C2-A86FD4F48A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9B52F-44B8-4EDA-80DC-6066C20404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42E83A-5267-40F7-8208-B95FBD197F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renengland.org.uk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468313" y="476250"/>
            <a:ext cx="8207375" cy="3384550"/>
          </a:xfrm>
        </p:spPr>
        <p:txBody>
          <a:bodyPr/>
          <a:lstStyle/>
          <a:p>
            <a:pPr eaLnBrk="1" hangingPunct="1"/>
            <a:r>
              <a:rPr lang="en-GB" sz="3600" b="1" smtClean="0"/>
              <a:t/>
            </a:r>
            <a:br>
              <a:rPr lang="en-GB" sz="3600" b="1" smtClean="0"/>
            </a:br>
            <a:r>
              <a:rPr lang="en-GB" sz="3600" b="1" smtClean="0"/>
              <a:t>Big Sell</a:t>
            </a:r>
            <a:br>
              <a:rPr lang="en-GB" sz="3600" b="1" smtClean="0"/>
            </a:br>
            <a:r>
              <a:rPr lang="en-GB" sz="3600" smtClean="0"/>
              <a:t> 3</a:t>
            </a:r>
            <a:r>
              <a:rPr lang="en-GB" sz="3600" baseline="30000" smtClean="0"/>
              <a:t>rd</a:t>
            </a:r>
            <a:r>
              <a:rPr lang="en-GB" sz="3600" smtClean="0"/>
              <a:t> October 2012 </a:t>
            </a:r>
            <a:br>
              <a:rPr lang="en-GB" sz="3600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b="1" smtClean="0"/>
              <a:t>CONSORTIA AND </a:t>
            </a:r>
            <a:br>
              <a:rPr lang="en-GB" b="1" smtClean="0"/>
            </a:br>
            <a:r>
              <a:rPr lang="en-GB" b="1" smtClean="0"/>
              <a:t> COLLABORATION</a:t>
            </a:r>
            <a:endParaRPr lang="en-GB" sz="3600" smtClean="0"/>
          </a:p>
        </p:txBody>
      </p:sp>
      <p:sp>
        <p:nvSpPr>
          <p:cNvPr id="15362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49725"/>
            <a:ext cx="8135937" cy="1366838"/>
          </a:xfrm>
        </p:spPr>
        <p:txBody>
          <a:bodyPr/>
          <a:lstStyle/>
          <a:p>
            <a:pPr eaLnBrk="1" hangingPunct="1"/>
            <a:r>
              <a:rPr lang="en-GB" smtClean="0"/>
              <a:t> Maggie Jones   </a:t>
            </a:r>
          </a:p>
          <a:p>
            <a:pPr eaLnBrk="1" hangingPunct="1"/>
            <a:r>
              <a:rPr lang="en-GB" b="1" smtClean="0">
                <a:solidFill>
                  <a:srgbClr val="660066"/>
                </a:solidFill>
              </a:rPr>
              <a:t>Children England</a:t>
            </a:r>
            <a:r>
              <a:rPr lang="en-GB" smtClean="0"/>
              <a:t> </a:t>
            </a:r>
          </a:p>
        </p:txBody>
      </p:sp>
      <p:pic>
        <p:nvPicPr>
          <p:cNvPr id="15363" name="Picture 9" descr="oap log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5516563"/>
            <a:ext cx="8123237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6635750" cy="292100"/>
          </a:xfrm>
        </p:spPr>
        <p:txBody>
          <a:bodyPr/>
          <a:lstStyle/>
          <a:p>
            <a:pPr eaLnBrk="1" hangingPunct="1"/>
            <a:r>
              <a:rPr lang="en-US" sz="3200" b="1" smtClean="0"/>
              <a:t>CONSORTIA </a:t>
            </a:r>
            <a:br>
              <a:rPr lang="en-US" sz="3200" b="1" smtClean="0"/>
            </a:br>
            <a:r>
              <a:rPr lang="en-GB" sz="3200" b="1" smtClean="0"/>
              <a:t/>
            </a:r>
            <a:br>
              <a:rPr lang="en-GB" sz="3200" b="1" smtClean="0"/>
            </a:br>
            <a:endParaRPr lang="en-GB" sz="2400" b="1" smtClean="0"/>
          </a:p>
        </p:txBody>
      </p:sp>
      <p:pic>
        <p:nvPicPr>
          <p:cNvPr id="31746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Content Placeholder 5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Mechanism for collaborative working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Buying / Selling/ Working  together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Models: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b="1" smtClean="0"/>
              <a:t>Informal network </a:t>
            </a:r>
            <a:r>
              <a:rPr lang="en-US" sz="2800" smtClean="0"/>
              <a:t>: ad hoc contracting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b="1" smtClean="0"/>
              <a:t>One agency</a:t>
            </a:r>
            <a:r>
              <a:rPr lang="en-US" sz="2800" smtClean="0"/>
              <a:t> becomes the lead 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b="1" smtClean="0"/>
              <a:t>Hub and Spoke:</a:t>
            </a:r>
            <a:endParaRPr lang="en-US" b="1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mtClean="0"/>
              <a:t>either a new legal body is established to manage a contract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mtClean="0"/>
              <a:t>or an external non-delivering organisation takes the lead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6635750" cy="1143000"/>
          </a:xfrm>
        </p:spPr>
        <p:txBody>
          <a:bodyPr/>
          <a:lstStyle/>
          <a:p>
            <a:pPr eaLnBrk="1" hangingPunct="1"/>
            <a:r>
              <a:rPr lang="en-GB" sz="3200" b="1" smtClean="0"/>
              <a:t>Lead Agency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2492375"/>
            <a:ext cx="4392612" cy="3889375"/>
          </a:xfrm>
        </p:spPr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33795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1844675"/>
            <a:ext cx="4960937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/>
              <a:t>Hub and Spoke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773238"/>
            <a:ext cx="4787900" cy="450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6635750" cy="1143000"/>
          </a:xfrm>
        </p:spPr>
        <p:txBody>
          <a:bodyPr/>
          <a:lstStyle/>
          <a:p>
            <a:pPr eaLnBrk="1" hangingPunct="1"/>
            <a:r>
              <a:rPr lang="en-GB" sz="3200" b="1" smtClean="0"/>
              <a:t>What needs to be in place?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357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mtClean="0"/>
              <a:t>Clearly defined and shared aims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Business case / Strategic fit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Partner ownership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Good communication, feedback &amp; review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Leadership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Roles/ responsibilities/ decision-making 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Time and resources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Mutual trust &amp; understanding</a:t>
            </a:r>
            <a:endParaRPr lang="en-US" smtClean="0"/>
          </a:p>
        </p:txBody>
      </p:sp>
      <p:pic>
        <p:nvPicPr>
          <p:cNvPr id="36867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/>
              <a:t>What gets in the way?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pitchFamily="34" charset="0"/>
              <a:buChar char="•"/>
              <a:defRPr/>
            </a:pPr>
            <a:r>
              <a:rPr lang="en-GB" dirty="0" smtClean="0">
                <a:cs typeface="Arial" pitchFamily="34" charset="0"/>
              </a:rPr>
              <a:t>Fear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GB" dirty="0" smtClean="0">
                <a:cs typeface="Arial" pitchFamily="34" charset="0"/>
              </a:rPr>
              <a:t>Personalities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GB" dirty="0" smtClean="0">
                <a:cs typeface="Arial" pitchFamily="34" charset="0"/>
              </a:rPr>
              <a:t>Agendas (especially hidden ones)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GB" dirty="0" smtClean="0">
                <a:cs typeface="Arial" pitchFamily="34" charset="0"/>
              </a:rPr>
              <a:t>Cultural differences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GB" dirty="0" smtClean="0">
                <a:cs typeface="Arial" pitchFamily="34" charset="0"/>
              </a:rPr>
              <a:t>Capacity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GB" dirty="0" smtClean="0">
                <a:cs typeface="Arial" pitchFamily="34" charset="0"/>
              </a:rPr>
              <a:t>Unwillingness to let go/ compromise</a:t>
            </a:r>
          </a:p>
          <a:p>
            <a:pPr>
              <a:defRPr/>
            </a:pPr>
            <a:endParaRPr lang="en-GB" dirty="0"/>
          </a:p>
        </p:txBody>
      </p:sp>
      <p:pic>
        <p:nvPicPr>
          <p:cNvPr id="38915" name="Picture 9" descr="oap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368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750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   Challenges 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6697662" cy="4929188"/>
          </a:xfrm>
        </p:spPr>
        <p:txBody>
          <a:bodyPr/>
          <a:lstStyle/>
          <a:p>
            <a:pPr eaLnBrk="1" hangingPunct="1"/>
            <a:r>
              <a:rPr lang="en-US" sz="2800" smtClean="0"/>
              <a:t>VCS culture and history</a:t>
            </a:r>
          </a:p>
          <a:p>
            <a:pPr eaLnBrk="1" hangingPunct="1"/>
            <a:r>
              <a:rPr lang="en-US" sz="2800" smtClean="0"/>
              <a:t>Managing variation in quality, skills and expectations</a:t>
            </a:r>
          </a:p>
          <a:p>
            <a:pPr eaLnBrk="1" hangingPunct="1"/>
            <a:r>
              <a:rPr lang="en-US" sz="2800" smtClean="0"/>
              <a:t>Commissioning and procurement systems</a:t>
            </a:r>
          </a:p>
          <a:p>
            <a:pPr eaLnBrk="1" hangingPunct="1"/>
            <a:r>
              <a:rPr lang="en-US" sz="2800" smtClean="0"/>
              <a:t>Capacity – shrinking teams and resources for development     </a:t>
            </a:r>
          </a:p>
          <a:p>
            <a:pPr eaLnBrk="1" hangingPunct="1"/>
            <a:r>
              <a:rPr lang="en-US" sz="2800" smtClean="0"/>
              <a:t>Time frames -  trust takes time, bidding windows too short</a:t>
            </a:r>
          </a:p>
          <a:p>
            <a:pPr eaLnBrk="1" hangingPunct="1"/>
            <a:r>
              <a:rPr lang="en-US" sz="2800" smtClean="0"/>
              <a:t>Process hurdles – track record/ audit</a:t>
            </a:r>
          </a:p>
          <a:p>
            <a:pPr eaLnBrk="1" hangingPunct="1"/>
            <a:r>
              <a:rPr lang="en-US" sz="2800" smtClean="0"/>
              <a:t>Managing the work when you win it!</a:t>
            </a:r>
          </a:p>
        </p:txBody>
      </p:sp>
      <p:pic>
        <p:nvPicPr>
          <p:cNvPr id="39939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750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Opportunities  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6635750" cy="5327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 </a:t>
            </a:r>
            <a:r>
              <a:rPr lang="en-GB" sz="2800" smtClean="0"/>
              <a:t>The whole being truly more than the sum of its parts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Flexible services for children, young people and families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Innovation; in services and partners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Scaling up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Skill sharing and mutual support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Cost savings : economies of scale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Securing niche services and groups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Spreading /sharing risk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800" smtClean="0"/>
          </a:p>
          <a:p>
            <a:pPr eaLnBrk="1" hangingPunct="1">
              <a:buFont typeface="Wingdings" pitchFamily="2" charset="2"/>
              <a:buChar char="q"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41987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750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Outcomes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3575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ü"/>
            </a:pPr>
            <a:r>
              <a:rPr lang="en-US" b="1" smtClean="0"/>
              <a:t>Better services for children young people and families</a:t>
            </a:r>
          </a:p>
          <a:p>
            <a:pPr algn="ctr" eaLnBrk="1" hangingPunct="1">
              <a:buFont typeface="Wingdings" pitchFamily="2" charset="2"/>
              <a:buChar char="ü"/>
            </a:pPr>
            <a:endParaRPr lang="en-US" b="1" smtClean="0"/>
          </a:p>
          <a:p>
            <a:pPr algn="ctr" eaLnBrk="1" hangingPunct="1">
              <a:buFont typeface="Wingdings" pitchFamily="2" charset="2"/>
              <a:buChar char="ü"/>
            </a:pPr>
            <a:r>
              <a:rPr lang="en-US" b="1" smtClean="0"/>
              <a:t>Security and mutual support for the local sector</a:t>
            </a:r>
          </a:p>
          <a:p>
            <a:pPr algn="ctr" eaLnBrk="1" hangingPunct="1">
              <a:buFont typeface="Wingdings" pitchFamily="2" charset="2"/>
              <a:buChar char="ü"/>
            </a:pPr>
            <a:endParaRPr lang="en-US" b="1" smtClean="0"/>
          </a:p>
          <a:p>
            <a:pPr algn="ctr" eaLnBrk="1" hangingPunct="1">
              <a:buFont typeface="Wingdings" pitchFamily="2" charset="2"/>
              <a:buChar char="ü"/>
            </a:pPr>
            <a:r>
              <a:rPr lang="en-US" b="1" smtClean="0"/>
              <a:t>Collaboration triumphs over competition </a:t>
            </a:r>
          </a:p>
          <a:p>
            <a:pPr eaLnBrk="1" hangingPunct="1"/>
            <a:endParaRPr lang="en-US" smtClean="0"/>
          </a:p>
        </p:txBody>
      </p:sp>
      <p:pic>
        <p:nvPicPr>
          <p:cNvPr id="44035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www.childrenengland.org.uk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002588" cy="449738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mtClean="0">
              <a:hlinkClick r:id="rId3"/>
            </a:endParaRPr>
          </a:p>
          <a:p>
            <a:pPr algn="ctr" eaLnBrk="1" hangingPunct="1">
              <a:buFontTx/>
              <a:buNone/>
            </a:pPr>
            <a:endParaRPr lang="en-US" smtClean="0">
              <a:hlinkClick r:id="rId3"/>
            </a:endParaRPr>
          </a:p>
          <a:p>
            <a:pPr algn="ctr" eaLnBrk="1" hangingPunct="1">
              <a:buFontTx/>
              <a:buNone/>
            </a:pPr>
            <a:endParaRPr lang="en-US" smtClean="0">
              <a:hlinkClick r:id="rId3"/>
            </a:endParaRPr>
          </a:p>
          <a:p>
            <a:pPr algn="ctr" eaLnBrk="1" hangingPunct="1"/>
            <a:endParaRPr lang="en-US" smtClean="0"/>
          </a:p>
          <a:p>
            <a:pPr algn="ctr" eaLnBrk="1" hangingPunct="1"/>
            <a:endParaRPr lang="en-US" smtClean="0"/>
          </a:p>
          <a:p>
            <a:pPr algn="ctr" eaLnBrk="1" hangingPunct="1">
              <a:buFontTx/>
              <a:buNone/>
            </a:pPr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781175"/>
            <a:ext cx="8002588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3200" kern="0">
              <a:latin typeface="+mn-lt"/>
              <a:hlinkClick r:id="rId3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200" kern="0">
              <a:latin typeface="+mn-lt"/>
              <a:hlinkClick r:id="rId3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200" kern="0">
              <a:latin typeface="+mn-lt"/>
              <a:hlinkClick r:id="rId3"/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en-US" sz="3200" kern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en-US" sz="3200" kern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1933575"/>
            <a:ext cx="8002588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3200" kern="0">
              <a:latin typeface="+mn-lt"/>
              <a:hlinkClick r:id="rId3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200" kern="0">
              <a:latin typeface="+mn-lt"/>
              <a:hlinkClick r:id="rId3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200" kern="0">
              <a:latin typeface="+mn-lt"/>
              <a:hlinkClick r:id="rId3"/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en-US" sz="3200" kern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en-US" sz="3200" kern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</p:txBody>
      </p:sp>
      <p:pic>
        <p:nvPicPr>
          <p:cNvPr id="46085" name="Picture 6" descr="P:\IMAGES\children england logo\CE_Anniversary-Sticker-Whit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620713"/>
            <a:ext cx="68580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75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3575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8131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07188" cy="1143000"/>
          </a:xfrm>
        </p:spPr>
        <p:txBody>
          <a:bodyPr/>
          <a:lstStyle/>
          <a:p>
            <a:pPr eaLnBrk="1" hangingPunct="1"/>
            <a:r>
              <a:rPr lang="en-GB" sz="3200" b="1" smtClean="0"/>
              <a:t> DfE Overarching Strategic Partnership</a:t>
            </a:r>
            <a:endParaRPr lang="en-GB" sz="3200" b="1" smtClean="0">
              <a:solidFill>
                <a:srgbClr val="660066"/>
              </a:solidFill>
            </a:endParaRPr>
          </a:p>
        </p:txBody>
      </p:sp>
      <p:sp>
        <p:nvSpPr>
          <p:cNvPr id="1741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06738" cy="49244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 </a:t>
            </a:r>
            <a:r>
              <a:rPr lang="en-GB" sz="2000" b="1" smtClean="0"/>
              <a:t>Aims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To support the evolving economy and infrastructure of the whole voluntary, community and social enterprise sector serving children, young people and families.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 To ensure a two way exchange between the sector and the Department in developing policy.</a:t>
            </a:r>
          </a:p>
        </p:txBody>
      </p:sp>
      <p:sp>
        <p:nvSpPr>
          <p:cNvPr id="17411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3419475" y="1125538"/>
            <a:ext cx="3744913" cy="5111750"/>
          </a:xfrm>
        </p:spPr>
        <p:txBody>
          <a:bodyPr/>
          <a:lstStyle/>
          <a:p>
            <a:pPr marL="185738" indent="-185738" eaLnBrk="1" hangingPunct="1"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 marL="185738" indent="-185738" eaLnBrk="1" hangingPunct="1">
              <a:lnSpc>
                <a:spcPct val="90000"/>
              </a:lnSpc>
              <a:buFontTx/>
              <a:buNone/>
            </a:pPr>
            <a:endParaRPr lang="en-GB" sz="800" smtClean="0"/>
          </a:p>
          <a:p>
            <a:pPr marL="185738" indent="-1857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000" smtClean="0"/>
              <a:t>Information exchange</a:t>
            </a:r>
          </a:p>
          <a:p>
            <a:pPr marL="185738" indent="-1857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000" smtClean="0"/>
              <a:t>Learning resources  and sharing best practice</a:t>
            </a:r>
          </a:p>
          <a:p>
            <a:pPr marL="185738" indent="-1857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000" smtClean="0"/>
              <a:t>Events and peer networks, </a:t>
            </a:r>
          </a:p>
          <a:p>
            <a:pPr marL="185738" indent="-1857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000" smtClean="0"/>
              <a:t>Supporting organisations to learn from each other</a:t>
            </a:r>
          </a:p>
          <a:p>
            <a:pPr marL="185738" indent="-1857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000" smtClean="0"/>
              <a:t>Improve sustainability and explore the potential for growth from new forms of finance including; </a:t>
            </a:r>
          </a:p>
          <a:p>
            <a:pPr marL="185738" indent="-1857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000" smtClean="0"/>
              <a:t>public sector commissioning, and  </a:t>
            </a:r>
          </a:p>
          <a:p>
            <a:pPr marL="185738" indent="-1857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000" smtClean="0"/>
              <a:t>building consortia and developing entrepreneurial ways of doing business.</a:t>
            </a:r>
          </a:p>
        </p:txBody>
      </p:sp>
      <p:pic>
        <p:nvPicPr>
          <p:cNvPr id="17412" name="Picture 10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750" cy="1143000"/>
          </a:xfrm>
        </p:spPr>
        <p:txBody>
          <a:bodyPr/>
          <a:lstStyle/>
          <a:p>
            <a:pPr eaLnBrk="1" hangingPunct="1"/>
            <a:r>
              <a:rPr lang="en-GB" sz="3200" b="1" smtClean="0"/>
              <a:t>Collaboration: The wider context</a:t>
            </a:r>
            <a:r>
              <a:rPr lang="en-GB" sz="3200" smtClean="0"/>
              <a:t>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3575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+"/>
            </a:pPr>
            <a:r>
              <a:rPr lang="en-US" sz="2400" smtClean="0"/>
              <a:t>Localism provides a key policy driver, which an increasing number of commissioners value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+"/>
            </a:pPr>
            <a:r>
              <a:rPr lang="en-US" sz="2400" smtClean="0"/>
              <a:t>The Social Value Act: will enable smaller organisations to compete on a more equal basis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+"/>
            </a:pPr>
            <a:r>
              <a:rPr lang="en-US" sz="2400" smtClean="0"/>
              <a:t>The extent of cuts requires radical service models, not just less of the same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-"/>
            </a:pPr>
            <a:r>
              <a:rPr lang="en-US" sz="2400" smtClean="0"/>
              <a:t>High levels of uncertainty and churn - difficult to anticipate demand and  funding streams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-"/>
            </a:pPr>
            <a:r>
              <a:rPr lang="en-US" sz="2400" smtClean="0"/>
              <a:t>Move to bigger contracts with economies of scale for commissioners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-"/>
            </a:pPr>
            <a:r>
              <a:rPr lang="en-US" sz="2400" smtClean="0"/>
              <a:t>Driving down price and passing over risk to supply side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</p:txBody>
      </p:sp>
      <p:pic>
        <p:nvPicPr>
          <p:cNvPr id="19459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750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Collaboration : Service context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3575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New forms of service offer real opportunities to deliver collaboratively;</a:t>
            </a:r>
          </a:p>
          <a:p>
            <a:pPr eaLnBrk="1" hangingPunct="1"/>
            <a:r>
              <a:rPr lang="en-US" sz="2800" smtClean="0"/>
              <a:t>Two year old offer</a:t>
            </a:r>
          </a:p>
          <a:p>
            <a:pPr eaLnBrk="1" hangingPunct="1"/>
            <a:r>
              <a:rPr lang="en-US" sz="2800" smtClean="0"/>
              <a:t>Personalisation for disabled children and young people</a:t>
            </a:r>
          </a:p>
          <a:p>
            <a:pPr eaLnBrk="1" hangingPunct="1"/>
            <a:r>
              <a:rPr lang="en-US" sz="2800" smtClean="0"/>
              <a:t>Wrap around family support</a:t>
            </a:r>
          </a:p>
          <a:p>
            <a:pPr eaLnBrk="1" hangingPunct="1"/>
            <a:r>
              <a:rPr lang="en-US" sz="2800" smtClean="0"/>
              <a:t>The “Youth Offer”</a:t>
            </a:r>
          </a:p>
          <a:p>
            <a:pPr eaLnBrk="1" hangingPunct="1"/>
            <a:r>
              <a:rPr lang="en-US" sz="2800" smtClean="0"/>
              <a:t>Parenting support</a:t>
            </a:r>
          </a:p>
          <a:p>
            <a:pPr eaLnBrk="1" hangingPunct="1"/>
            <a:r>
              <a:rPr lang="en-US" sz="2800" smtClean="0"/>
              <a:t>Advice services</a:t>
            </a:r>
          </a:p>
        </p:txBody>
      </p:sp>
      <p:pic>
        <p:nvPicPr>
          <p:cNvPr id="21507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6624637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800" smtClean="0"/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It plays to our strengths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Requires trust when we are being pit against each other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Is one of the few positive options in a shrinking funding environment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Needs forward planning; do we have the time?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Provides new routes to: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400" smtClean="0"/>
              <a:t>Develop organisational capacity and workforce skills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400" smtClean="0"/>
              <a:t>Extend representation, voice and influencing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400" smtClean="0"/>
              <a:t>Strengthen networks and cost effective communication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GB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</p:txBody>
      </p:sp>
      <p:pic>
        <p:nvPicPr>
          <p:cNvPr id="23554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/>
              <a:t>Collaboration: The VCS Context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Collaboration spectrum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ctr" hangingPunct="1"/>
            <a:endParaRPr lang="en-GB" smtClean="0"/>
          </a:p>
          <a:p>
            <a:pPr eaLnBrk="1" fontAlgn="ctr" hangingPunct="1"/>
            <a:endParaRPr lang="en-GB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0825" y="2133600"/>
          <a:ext cx="8569325" cy="2447925"/>
        </p:xfrm>
        <a:graphic>
          <a:graphicData uri="http://schemas.openxmlformats.org/drawingml/2006/table">
            <a:tbl>
              <a:tblPr/>
              <a:tblGrid>
                <a:gridCol w="1415740"/>
                <a:gridCol w="5066860"/>
                <a:gridCol w="2086352"/>
              </a:tblGrid>
              <a:tr h="24482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+mn-lt"/>
                          <a:ea typeface="Cambria"/>
                          <a:cs typeface="Times New Roman"/>
                        </a:rPr>
                        <a:t>Alliances</a:t>
                      </a:r>
                      <a:endParaRPr lang="en-US" sz="2000" dirty="0" smtClean="0">
                        <a:latin typeface="Helvetic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Arial"/>
                          <a:ea typeface="Cambria"/>
                          <a:cs typeface="Times New Roman"/>
                        </a:rPr>
                        <a:t>also</a:t>
                      </a:r>
                      <a:endParaRPr lang="en-GB" sz="1000" dirty="0"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Cambria"/>
                          <a:cs typeface="Times New Roman"/>
                        </a:rPr>
                        <a:t>Networks </a:t>
                      </a:r>
                      <a:endParaRPr lang="en-GB" sz="1800" dirty="0" smtClean="0"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Cambria"/>
                          <a:cs typeface="Times New Roman"/>
                        </a:rPr>
                        <a:t>Forums</a:t>
                      </a:r>
                      <a:endParaRPr lang="en-US" sz="1800" dirty="0">
                        <a:latin typeface="Helvetic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Cambria"/>
                          <a:cs typeface="Times New Roman"/>
                        </a:rPr>
                        <a:t>Assemblies</a:t>
                      </a:r>
                      <a:endParaRPr lang="en-US" sz="1800" dirty="0">
                        <a:latin typeface="Helvetica"/>
                        <a:ea typeface="Cambria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latin typeface="Arial"/>
                          <a:ea typeface="Cambria"/>
                          <a:cs typeface="Times New Roman"/>
                        </a:rPr>
                        <a:t>Integrated service delivery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latin typeface="+mn-lt"/>
                          <a:ea typeface="Cambria"/>
                          <a:cs typeface="Times New Roman"/>
                        </a:rPr>
                        <a:t>Sharing ‘back office’ functions</a:t>
                      </a:r>
                      <a:endParaRPr lang="en-US" sz="2200" dirty="0" smtClean="0">
                        <a:latin typeface="Helvetica"/>
                        <a:ea typeface="Cambri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+mn-lt"/>
                          <a:ea typeface="Cambria"/>
                          <a:cs typeface="Times New Roman"/>
                        </a:rPr>
                        <a:t>Co-location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latin typeface="Arial"/>
                          <a:ea typeface="Cambria"/>
                          <a:cs typeface="Times New Roman"/>
                        </a:rPr>
                        <a:t>Joint </a:t>
                      </a:r>
                      <a:r>
                        <a:rPr lang="en-GB" sz="2200" dirty="0">
                          <a:latin typeface="Arial"/>
                          <a:ea typeface="Cambria"/>
                          <a:cs typeface="Times New Roman"/>
                        </a:rPr>
                        <a:t>venture (including joint service delivery; joint campaigning)</a:t>
                      </a:r>
                      <a:endParaRPr lang="en-US" sz="2200" dirty="0">
                        <a:latin typeface="Helvetica"/>
                        <a:ea typeface="Cambri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+mn-lt"/>
                          <a:ea typeface="Cambria"/>
                          <a:cs typeface="Times New Roman"/>
                        </a:rPr>
                        <a:t>Consortium tendering</a:t>
                      </a:r>
                      <a:endParaRPr lang="en-US" sz="2200" dirty="0" smtClean="0">
                        <a:latin typeface="Helvetic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Helvetica"/>
                        <a:ea typeface="Cambria"/>
                        <a:cs typeface="Times New Roman"/>
                      </a:endParaRPr>
                    </a:p>
                  </a:txBody>
                  <a:tcPr marL="49967" marR="4996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Arial"/>
                          <a:ea typeface="Cambria"/>
                          <a:cs typeface="Times New Roman"/>
                        </a:rPr>
                        <a:t>Equal </a:t>
                      </a:r>
                      <a:r>
                        <a:rPr lang="en-GB" sz="2200" dirty="0" smtClean="0">
                          <a:latin typeface="+mn-lt"/>
                          <a:ea typeface="Cambria"/>
                          <a:cs typeface="Times New Roman"/>
                        </a:rPr>
                        <a:t>merger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+mn-lt"/>
                          <a:ea typeface="Cambria"/>
                          <a:cs typeface="Times New Roman"/>
                        </a:rPr>
                        <a:t>Acquisition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+mn-lt"/>
                          <a:ea typeface="Cambria"/>
                          <a:cs typeface="Times New Roman"/>
                        </a:rPr>
                        <a:t>Group</a:t>
                      </a:r>
                      <a:endParaRPr lang="en-US" sz="2200" dirty="0" smtClean="0">
                        <a:latin typeface="Helvetica"/>
                        <a:ea typeface="Cambri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+mn-lt"/>
                          <a:ea typeface="Cambria"/>
                          <a:cs typeface="Times New Roman"/>
                        </a:rPr>
                        <a:t>structure</a:t>
                      </a:r>
                      <a:endParaRPr lang="en-US" sz="2200" dirty="0" smtClean="0">
                        <a:latin typeface="Helvetic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200" dirty="0">
                        <a:latin typeface="Helvetica"/>
                        <a:ea typeface="Cambria"/>
                        <a:cs typeface="Times New Roman"/>
                      </a:endParaRPr>
                    </a:p>
                  </a:txBody>
                  <a:tcPr marL="49967" marR="4996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188" y="4797425"/>
          <a:ext cx="7921625" cy="466725"/>
        </p:xfrm>
        <a:graphic>
          <a:graphicData uri="http://schemas.openxmlformats.org/drawingml/2006/table">
            <a:tbl>
              <a:tblPr/>
              <a:tblGrid>
                <a:gridCol w="576512"/>
                <a:gridCol w="6768304"/>
                <a:gridCol w="576065"/>
              </a:tblGrid>
              <a:tr h="466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"/>
                          <a:ea typeface="Cambria"/>
                          <a:cs typeface="Times New Roman"/>
                        </a:rPr>
                        <a:t>LOW</a:t>
                      </a:r>
                      <a:endParaRPr lang="en-US" sz="1400" b="1" dirty="0">
                        <a:latin typeface="Helvetica"/>
                        <a:ea typeface="Cambria"/>
                        <a:cs typeface="Times New Roman"/>
                      </a:endParaRPr>
                    </a:p>
                  </a:txBody>
                  <a:tcPr marL="49967" marR="499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dirty="0"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"/>
                          <a:ea typeface="Cambria"/>
                          <a:cs typeface="Times New Roman"/>
                        </a:rPr>
                        <a:t>  IMPACT ON ORGANISATIONAL BOUNDARIES</a:t>
                      </a:r>
                      <a:endParaRPr lang="en-US" sz="1400" b="1" dirty="0">
                        <a:latin typeface="Helvetica"/>
                        <a:ea typeface="Cambria"/>
                        <a:cs typeface="Times New Roman"/>
                      </a:endParaRPr>
                    </a:p>
                  </a:txBody>
                  <a:tcPr marL="49967" marR="499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400" b="1" dirty="0"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/>
                          <a:ea typeface="Cambria"/>
                          <a:cs typeface="Times New Roman"/>
                        </a:rPr>
                        <a:t>HIGH</a:t>
                      </a:r>
                      <a:endParaRPr lang="en-US" sz="1400" b="1" dirty="0">
                        <a:latin typeface="Helvetica"/>
                        <a:ea typeface="Cambria"/>
                        <a:cs typeface="Times New Roman"/>
                      </a:endParaRPr>
                    </a:p>
                  </a:txBody>
                  <a:tcPr marL="49967" marR="499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0825" y="1412875"/>
          <a:ext cx="8569325" cy="776288"/>
        </p:xfrm>
        <a:graphic>
          <a:graphicData uri="http://schemas.openxmlformats.org/drawingml/2006/table">
            <a:tbl>
              <a:tblPr/>
              <a:tblGrid>
                <a:gridCol w="1415741"/>
                <a:gridCol w="5066859"/>
                <a:gridCol w="2086352"/>
              </a:tblGrid>
              <a:tr h="776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mbria"/>
                          <a:cs typeface="Times New Roman"/>
                        </a:rPr>
                        <a:t>ENCOUNTER WITH OTHER ORGANISATIONS</a:t>
                      </a:r>
                      <a:endParaRPr lang="en-US" sz="1200" dirty="0">
                        <a:latin typeface="Helvetica"/>
                        <a:ea typeface="Cambria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Cambria"/>
                          <a:cs typeface="Times New Roman"/>
                        </a:rPr>
                        <a:t>SHARING WITHOUT MERGING</a:t>
                      </a:r>
                      <a:endParaRPr lang="en-US" sz="1800" dirty="0">
                        <a:latin typeface="Helvetica"/>
                        <a:ea typeface="Cambria"/>
                        <a:cs typeface="Times New Roman"/>
                      </a:endParaRPr>
                    </a:p>
                  </a:txBody>
                  <a:tcPr marL="49967" marR="4996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ea typeface="Cambria"/>
                          <a:cs typeface="Times New Roman"/>
                        </a:rPr>
                        <a:t>MERGER</a:t>
                      </a:r>
                      <a:endParaRPr lang="en-US" sz="1600" dirty="0">
                        <a:latin typeface="Helvetica"/>
                        <a:ea typeface="Cambria"/>
                        <a:cs typeface="Times New Roman"/>
                      </a:endParaRPr>
                    </a:p>
                  </a:txBody>
                  <a:tcPr marL="49967" marR="4996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659563" y="5157788"/>
            <a:ext cx="936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476375" y="5157788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29" name="Picture 9" descr="oap log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78463"/>
            <a:ext cx="841057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750" cy="1143000"/>
          </a:xfrm>
        </p:spPr>
        <p:txBody>
          <a:bodyPr/>
          <a:lstStyle/>
          <a:p>
            <a:pPr eaLnBrk="1" hangingPunct="1"/>
            <a:r>
              <a:rPr lang="en-GB" sz="3200" b="1" smtClean="0"/>
              <a:t/>
            </a:r>
            <a:br>
              <a:rPr lang="en-GB" sz="3200" b="1" smtClean="0"/>
            </a:br>
            <a:r>
              <a:rPr lang="en-GB" sz="3200" b="1" smtClean="0"/>
              <a:t>Children England Activities to date: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6635750" cy="4525963"/>
          </a:xfrm>
        </p:spPr>
        <p:txBody>
          <a:bodyPr/>
          <a:lstStyle/>
          <a:p>
            <a:pPr marL="457200" indent="-457200" algn="ctr" eaLnBrk="1" hangingPunct="1">
              <a:lnSpc>
                <a:spcPct val="90000"/>
              </a:lnSpc>
              <a:buFontTx/>
              <a:buNone/>
            </a:pPr>
            <a:endParaRPr lang="en-GB" sz="2400" b="1" smtClean="0"/>
          </a:p>
          <a:p>
            <a:pPr marL="457200" indent="-457200" algn="ctr"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Better Together</a:t>
            </a:r>
          </a:p>
          <a:p>
            <a:pPr marL="457200" indent="-457200" algn="ctr"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 </a:t>
            </a:r>
          </a:p>
          <a:p>
            <a:pPr marL="457200" indent="-457200" algn="ctr"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Merger guide</a:t>
            </a:r>
          </a:p>
          <a:p>
            <a:pPr marL="457200" indent="-457200" algn="ctr" eaLnBrk="1" hangingPunct="1">
              <a:lnSpc>
                <a:spcPct val="90000"/>
              </a:lnSpc>
              <a:buFontTx/>
              <a:buNone/>
            </a:pPr>
            <a:endParaRPr lang="en-GB" sz="2800" b="1" smtClean="0"/>
          </a:p>
          <a:p>
            <a:pPr marL="457200" indent="-457200" algn="ctr"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Support for trustees</a:t>
            </a:r>
          </a:p>
          <a:p>
            <a:pPr marL="457200" indent="-457200" algn="ctr" eaLnBrk="1" hangingPunct="1">
              <a:lnSpc>
                <a:spcPct val="90000"/>
              </a:lnSpc>
              <a:buFontTx/>
              <a:buNone/>
            </a:pPr>
            <a:endParaRPr lang="en-GB" sz="2800" b="1" smtClean="0"/>
          </a:p>
          <a:p>
            <a:pPr marL="457200" indent="-457200" algn="ctr"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Training and independent brokerage</a:t>
            </a:r>
            <a:endParaRPr lang="en-GB" sz="280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  </a:t>
            </a:r>
          </a:p>
        </p:txBody>
      </p:sp>
      <p:pic>
        <p:nvPicPr>
          <p:cNvPr id="26627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750" cy="1143000"/>
          </a:xfrm>
        </p:spPr>
        <p:txBody>
          <a:bodyPr/>
          <a:lstStyle/>
          <a:p>
            <a:pPr eaLnBrk="1" hangingPunct="1"/>
            <a:r>
              <a:rPr lang="en-GB" sz="3200" b="1" smtClean="0"/>
              <a:t>Better Together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3575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Two year development project supporting VCS consortia in the North East </a:t>
            </a:r>
          </a:p>
          <a:p>
            <a:pPr eaLnBrk="1" hangingPunct="1"/>
            <a:r>
              <a:rPr lang="en-US" sz="2800" smtClean="0"/>
              <a:t>Wide range of information and advice sessions , materials/case studies</a:t>
            </a:r>
          </a:p>
          <a:p>
            <a:pPr eaLnBrk="1" hangingPunct="1"/>
            <a:r>
              <a:rPr lang="en-US" sz="2800" smtClean="0"/>
              <a:t>Bespoke support to 5 consortia to be bid ready</a:t>
            </a:r>
          </a:p>
          <a:p>
            <a:pPr eaLnBrk="1" hangingPunct="1"/>
            <a:r>
              <a:rPr lang="en-US" sz="2800" smtClean="0"/>
              <a:t>Contribution to ACEVO consortium development toolkit.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28675" name="Picture 9" descr="oa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075" y="0"/>
            <a:ext cx="157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    </a:t>
            </a:r>
            <a:r>
              <a:rPr lang="en-GB" sz="3200" b="1" smtClean="0"/>
              <a:t>Training and Brokerage</a:t>
            </a:r>
            <a:endParaRPr lang="en-GB" sz="32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50825" y="1628775"/>
            <a:ext cx="8435975" cy="4497388"/>
          </a:xfrm>
        </p:spPr>
        <p:txBody>
          <a:bodyPr/>
          <a:lstStyle/>
          <a:p>
            <a:pPr eaLnBrk="1" hangingPunct="1"/>
            <a:r>
              <a:rPr lang="en-US" sz="2800" smtClean="0"/>
              <a:t>Exploring risks and benefits for partnerships within the VCS and cross sectors</a:t>
            </a:r>
          </a:p>
          <a:p>
            <a:pPr eaLnBrk="1" hangingPunct="1"/>
            <a:r>
              <a:rPr lang="en-US" sz="2800" smtClean="0"/>
              <a:t>Training on collaborative bidding</a:t>
            </a:r>
          </a:p>
          <a:p>
            <a:pPr eaLnBrk="1" hangingPunct="1"/>
            <a:r>
              <a:rPr lang="en-US" sz="2800" smtClean="0"/>
              <a:t>Developing the business case for consortia</a:t>
            </a:r>
          </a:p>
          <a:p>
            <a:pPr eaLnBrk="1" hangingPunct="1"/>
            <a:r>
              <a:rPr lang="en-US" sz="2800" smtClean="0"/>
              <a:t>Brokering and supporting consortia within/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across authority boundaries</a:t>
            </a:r>
          </a:p>
          <a:p>
            <a:pPr eaLnBrk="1" hangingPunct="1"/>
            <a:r>
              <a:rPr lang="en-US" sz="2800" smtClean="0"/>
              <a:t>Consortium of consortia at regional level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(North Yorkshire)</a:t>
            </a:r>
          </a:p>
          <a:p>
            <a:endParaRPr lang="en-GB" smtClean="0"/>
          </a:p>
        </p:txBody>
      </p:sp>
      <p:pic>
        <p:nvPicPr>
          <p:cNvPr id="30723" name="Picture 9" descr="oap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188913"/>
            <a:ext cx="1547812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702</Words>
  <Application>Microsoft Office PowerPoint</Application>
  <PresentationFormat>On-screen Show (4:3)</PresentationFormat>
  <Paragraphs>176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Wingdings</vt:lpstr>
      <vt:lpstr>Cambria</vt:lpstr>
      <vt:lpstr>Times New Roman</vt:lpstr>
      <vt:lpstr>Helvetica</vt:lpstr>
      <vt:lpstr>Default Design</vt:lpstr>
      <vt:lpstr> Big Sell  3rd October 2012   CONSORTIA AND   COLLABORATION</vt:lpstr>
      <vt:lpstr> DfE Overarching Strategic Partnership</vt:lpstr>
      <vt:lpstr>Collaboration: The wider context </vt:lpstr>
      <vt:lpstr>Collaboration : Service context</vt:lpstr>
      <vt:lpstr>Collaboration: The VCS Context  </vt:lpstr>
      <vt:lpstr>Collaboration spectrum</vt:lpstr>
      <vt:lpstr> Children England Activities to date: </vt:lpstr>
      <vt:lpstr>Better Together</vt:lpstr>
      <vt:lpstr>    Training and Brokerage</vt:lpstr>
      <vt:lpstr>CONSORTIA   </vt:lpstr>
      <vt:lpstr>Lead Agency</vt:lpstr>
      <vt:lpstr>Hub and Spoke</vt:lpstr>
      <vt:lpstr>What needs to be in place?</vt:lpstr>
      <vt:lpstr>What gets in the way?</vt:lpstr>
      <vt:lpstr>   Challenges </vt:lpstr>
      <vt:lpstr>Opportunities  </vt:lpstr>
      <vt:lpstr>Outcomes</vt:lpstr>
      <vt:lpstr>www.childrenengland.org.uk</vt:lpstr>
      <vt:lpstr>Slide 19</vt:lpstr>
    </vt:vector>
  </TitlesOfParts>
  <Company>Ormiston Children &amp; Families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Garrod</dc:creator>
  <cp:lastModifiedBy>cmeakin</cp:lastModifiedBy>
  <cp:revision>71</cp:revision>
  <dcterms:created xsi:type="dcterms:W3CDTF">2011-09-08T16:49:40Z</dcterms:created>
  <dcterms:modified xsi:type="dcterms:W3CDTF">2012-10-01T09:07:01Z</dcterms:modified>
</cp:coreProperties>
</file>